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2"/>
  </p:sldMasterIdLst>
  <p:notesMasterIdLst>
    <p:notesMasterId r:id="rId27"/>
  </p:notesMasterIdLst>
  <p:sldIdLst>
    <p:sldId id="257" r:id="rId3"/>
    <p:sldId id="260" r:id="rId4"/>
    <p:sldId id="261" r:id="rId5"/>
    <p:sldId id="259" r:id="rId6"/>
    <p:sldId id="262" r:id="rId7"/>
    <p:sldId id="263" r:id="rId8"/>
    <p:sldId id="264" r:id="rId9"/>
    <p:sldId id="267" r:id="rId10"/>
    <p:sldId id="268" r:id="rId11"/>
    <p:sldId id="269" r:id="rId12"/>
    <p:sldId id="272" r:id="rId13"/>
    <p:sldId id="273" r:id="rId14"/>
    <p:sldId id="291" r:id="rId15"/>
    <p:sldId id="289" r:id="rId16"/>
    <p:sldId id="286" r:id="rId17"/>
    <p:sldId id="283" r:id="rId18"/>
    <p:sldId id="287" r:id="rId19"/>
    <p:sldId id="288" r:id="rId20"/>
    <p:sldId id="284" r:id="rId21"/>
    <p:sldId id="285" r:id="rId22"/>
    <p:sldId id="279" r:id="rId23"/>
    <p:sldId id="275" r:id="rId24"/>
    <p:sldId id="280" r:id="rId25"/>
    <p:sldId id="282" r:id="rId26"/>
  </p:sldIdLst>
  <p:sldSz cx="18288000" cy="10287000"/>
  <p:notesSz cx="10287000" cy="18288000"/>
  <p:embeddedFontLst>
    <p:embeddedFont>
      <p:font typeface="微软雅黑" panose="020B0503020204020204" pitchFamily="34" charset="-122"/>
      <p:regular r:id="rId28"/>
      <p:bold r:id="rId29"/>
    </p:embeddedFont>
    <p:embeddedFont>
      <p:font typeface="MiSans" panose="020B0604020202020204" charset="-122"/>
      <p:regular r:id="rId30"/>
    </p:embeddedFont>
    <p:embeddedFont>
      <p:font typeface="Arial Black" panose="020B0A04020102020204" pitchFamily="34" charset="0"/>
      <p:bold r:id="rId31"/>
    </p:embeddedFont>
    <p:embeddedFont>
      <p:font typeface="Liter" panose="020B0604020202020204" charset="0"/>
      <p:regular r:id="rId32"/>
    </p:embeddedFont>
    <p:embeddedFont>
      <p:font typeface="Oranienbaum" panose="020F0502020204030204" pitchFamily="2" charset="0"/>
      <p:regular r:id="rId33"/>
    </p:embeddedFont>
    <p:embeddedFont>
      <p:font typeface="Quattrocento Sans" panose="020F0502020204030204" pitchFamily="3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FF2"/>
    <a:srgbClr val="ECF0F3"/>
    <a:srgbClr val="DEEBF4"/>
    <a:srgbClr val="DEEBF3"/>
    <a:srgbClr val="DCEEF3"/>
    <a:srgbClr val="D3E5F3"/>
    <a:srgbClr val="D3E3EE"/>
    <a:srgbClr val="D9E7F4"/>
    <a:srgbClr val="EEF3F7"/>
    <a:srgbClr val="DAE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56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97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2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80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36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4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ctr" defTabSz="1028700" rtl="0" eaLnBrk="1" latinLnBrk="0" hangingPunct="1"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df-a682-8a89-8000-000055ba9d6b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76800" y="6578600"/>
            <a:ext cx="9409113" cy="545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rgbClr val="06070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Authors: Zhang et al. BMC Medicine 2024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714500" y="2971800"/>
            <a:ext cx="16378767" cy="31257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300" b="1" dirty="0">
                <a:solidFill>
                  <a:srgbClr val="04050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Sarcopenic Obesity is Part of Obesity  Paradox in Dementia Development  Evidence from a Population-Based Cohort Study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489700" y="8089900"/>
            <a:ext cx="6261100" cy="10195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300" b="1" dirty="0">
                <a:solidFill>
                  <a:srgbClr val="040606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Presented by: Amirmoein Vafaie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3300" b="1" dirty="0">
                <a:solidFill>
                  <a:srgbClr val="040606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advisor: Dr. Aminalroaya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103683" y="9461113"/>
            <a:ext cx="5826125" cy="4756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100" b="1" dirty="0">
                <a:solidFill>
                  <a:srgbClr val="0405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1404/10/15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44604" y="9461113"/>
            <a:ext cx="836341" cy="35976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333333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1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6b-fcb2-81d8-8000-00008f1d19c2.png?kimi-sig=wVwtIcxHtxcQjagLbBKzOacEfPbYP0Ccr1i5eTVs2H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72875" y="9686925"/>
            <a:ext cx="6715125" cy="6000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016413" y="9449527"/>
            <a:ext cx="1271587" cy="8374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3908" y="4027358"/>
            <a:ext cx="479429" cy="9780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75-7f52-851c-8000-0000ab8101b4.png?kimi-sig=PBIIsEhii4QwSrqxQA4mtk2q-vkJQF06sNx5QQ0vVk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https://kimi-img.moonshot.cn/pub/slides/26-01-05-07:34:12-d5dfht05jtdj55pkom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904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872538"/>
            <a:ext cx="18288000" cy="1414462"/>
          </a:xfrm>
          <a:prstGeom prst="rect">
            <a:avLst/>
          </a:prstGeom>
          <a:solidFill>
            <a:srgbClr val="F1F4F9"/>
          </a:solidFill>
          <a:ln>
            <a:solidFill>
              <a:srgbClr val="F1F4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42975" y="8686800"/>
            <a:ext cx="16902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err="1"/>
              <a:t>Sarcopenia</a:t>
            </a:r>
            <a:r>
              <a:rPr lang="en-US" sz="2800" dirty="0"/>
              <a:t> in women results: Larger volumes of total brain and white matter, suggesting neuroprotection.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016413" y="9449527"/>
            <a:ext cx="1271587" cy="837473"/>
          </a:xfrm>
          <a:prstGeom prst="rect">
            <a:avLst/>
          </a:prstGeom>
          <a:solidFill>
            <a:srgbClr val="F1F4F9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11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75-ae02-8a83-8000-000007fccd0e.png?kimi-sig=i5O9CMmA0LcaTyXqA49p-5eZOjgTlOpjXXh3RGBCiJ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16413" y="9449527"/>
            <a:ext cx="1271587" cy="837473"/>
          </a:xfrm>
          <a:prstGeom prst="rect">
            <a:avLst/>
          </a:prstGeom>
          <a:solidFill>
            <a:srgbClr val="ECF2F2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12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97196" y="4680503"/>
            <a:ext cx="16387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00"/>
                </a:solidFill>
                <a:latin typeface="Calibri" panose="020F0502020204030204"/>
              </a:rPr>
              <a:t>Why?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16413" y="9449527"/>
            <a:ext cx="1271587" cy="837473"/>
          </a:xfrm>
          <a:prstGeom prst="rect">
            <a:avLst/>
          </a:prstGeom>
          <a:solidFill>
            <a:srgbClr val="DCEEF3"/>
          </a:solidFill>
          <a:ln>
            <a:solidFill>
              <a:srgbClr val="DCEEF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07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8439593" cy="1043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449527"/>
            <a:ext cx="1271587" cy="837473"/>
          </a:xfrm>
          <a:prstGeom prst="rect">
            <a:avLst/>
          </a:prstGeom>
          <a:solidFill>
            <a:srgbClr val="CDDFE9"/>
          </a:solidFill>
          <a:ln>
            <a:solidFill>
              <a:srgbClr val="D8E6E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545687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8733" y="798314"/>
            <a:ext cx="7050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/>
              <a:t>Irisin</a:t>
            </a:r>
            <a:r>
              <a:rPr lang="en-US" sz="4800" b="1" dirty="0"/>
              <a:t>: The Central </a:t>
            </a:r>
            <a:r>
              <a:rPr lang="en-US" sz="4800" b="1" dirty="0" err="1"/>
              <a:t>Myokine</a:t>
            </a:r>
            <a:endParaRPr lang="en-US" sz="4800" b="1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05840" y="-1362307"/>
            <a:ext cx="14142720" cy="100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600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600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Irisin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a key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myokine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strongly linked to muscle health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Released during muscle contraction and exercise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Functions:</a:t>
            </a:r>
          </a:p>
          <a:p>
            <a:pPr marL="457200" marR="0" lvl="1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Increases BDNF expression in the hippocampus</a:t>
            </a:r>
          </a:p>
          <a:p>
            <a:pPr marL="457200" marR="0" lvl="1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Promotes neurogenesis and memory formation</a:t>
            </a:r>
          </a:p>
          <a:p>
            <a:pPr marL="457200" marR="0" lvl="1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Provides neuroprotection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16413" y="9449527"/>
            <a:ext cx="1271587" cy="837473"/>
          </a:xfrm>
          <a:prstGeom prst="rect">
            <a:avLst/>
          </a:prstGeom>
          <a:solidFill>
            <a:srgbClr val="DCEEF3"/>
          </a:solidFill>
          <a:ln>
            <a:solidFill>
              <a:srgbClr val="DCEEF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95973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452" y="-259080"/>
            <a:ext cx="19569662" cy="10546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97623" y="9321190"/>
            <a:ext cx="1271587" cy="837473"/>
          </a:xfrm>
          <a:prstGeom prst="rect">
            <a:avLst/>
          </a:prstGeom>
          <a:solidFill>
            <a:srgbClr val="EEF3F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126042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408" y="0"/>
            <a:ext cx="18675408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87408" y="9449527"/>
            <a:ext cx="1271587" cy="8374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672330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064" y="37449"/>
            <a:ext cx="18355064" cy="10249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7280" y="1569720"/>
            <a:ext cx="9570720" cy="8717280"/>
          </a:xfrm>
          <a:prstGeom prst="rect">
            <a:avLst/>
          </a:prstGeom>
          <a:solidFill>
            <a:srgbClr val="DAE8F3"/>
          </a:solidFill>
          <a:ln>
            <a:solidFill>
              <a:srgbClr val="E3E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94720" y="37449"/>
            <a:ext cx="7193280" cy="4229751"/>
          </a:xfrm>
          <a:prstGeom prst="rect">
            <a:avLst/>
          </a:prstGeom>
          <a:solidFill>
            <a:srgbClr val="DAE8F3"/>
          </a:solidFill>
          <a:ln>
            <a:solidFill>
              <a:srgbClr val="E3E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97240" y="1569720"/>
            <a:ext cx="2697480" cy="1889760"/>
          </a:xfrm>
          <a:prstGeom prst="rect">
            <a:avLst/>
          </a:prstGeom>
          <a:solidFill>
            <a:srgbClr val="E8F1F6"/>
          </a:solidFill>
          <a:ln>
            <a:solidFill>
              <a:srgbClr val="E8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016413" y="9449527"/>
            <a:ext cx="1271587" cy="837473"/>
          </a:xfrm>
          <a:prstGeom prst="rect">
            <a:avLst/>
          </a:prstGeom>
          <a:solidFill>
            <a:srgbClr val="DAE8F3"/>
          </a:solidFill>
          <a:ln>
            <a:solidFill>
              <a:srgbClr val="DAE8F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999995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68613" cy="1043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040" y="2773680"/>
            <a:ext cx="6858000" cy="1981200"/>
          </a:xfrm>
          <a:prstGeom prst="rect">
            <a:avLst/>
          </a:prstGeom>
          <a:solidFill>
            <a:srgbClr val="E7F0F7"/>
          </a:solidFill>
          <a:ln>
            <a:solidFill>
              <a:srgbClr val="E7F0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439400" y="2773680"/>
            <a:ext cx="6858000" cy="1981200"/>
          </a:xfrm>
          <a:prstGeom prst="rect">
            <a:avLst/>
          </a:prstGeom>
          <a:solidFill>
            <a:srgbClr val="DAE8F3"/>
          </a:solidFill>
          <a:ln>
            <a:solidFill>
              <a:srgbClr val="E7F0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47360" y="4373880"/>
            <a:ext cx="2133600" cy="1706880"/>
          </a:xfrm>
          <a:prstGeom prst="rect">
            <a:avLst/>
          </a:prstGeom>
          <a:solidFill>
            <a:srgbClr val="E7F0F7"/>
          </a:solidFill>
          <a:ln>
            <a:solidFill>
              <a:srgbClr val="E7F0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016413" y="9449527"/>
            <a:ext cx="1271587" cy="837473"/>
          </a:xfrm>
          <a:prstGeom prst="rect">
            <a:avLst/>
          </a:prstGeom>
          <a:solidFill>
            <a:srgbClr val="D3E5F3"/>
          </a:solidFill>
          <a:ln>
            <a:solidFill>
              <a:srgbClr val="D3E3EE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15344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e6e-3e52-8bde-8000-0000ee8d04a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92200" y="952500"/>
            <a:ext cx="10431462" cy="10979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100" b="1" dirty="0">
                <a:solidFill>
                  <a:srgbClr val="13306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LearningObjectives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349500" y="2616200"/>
            <a:ext cx="15938500" cy="208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600" b="1" dirty="0">
                <a:solidFill>
                  <a:srgbClr val="39393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Define sarcopenic obesity and obesity paradox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374900" y="4038600"/>
            <a:ext cx="15149512" cy="944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100" b="1" dirty="0">
                <a:solidFill>
                  <a:srgbClr val="39393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Quantify dementia risk vs obesity alone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362200" y="5346700"/>
            <a:ext cx="10534650" cy="951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200" b="1" dirty="0">
                <a:solidFill>
                  <a:srgbClr val="38383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Interpret sex-specific HRs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336800" y="6705600"/>
            <a:ext cx="14797088" cy="9751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300" b="1" dirty="0">
                <a:solidFill>
                  <a:srgbClr val="39393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Explain dementia-onset timing curves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362200" y="8128000"/>
            <a:ext cx="12633325" cy="9751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300" b="1" dirty="0">
                <a:solidFill>
                  <a:srgbClr val="38383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Identify brain-volume mediators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6725900" y="9702800"/>
            <a:ext cx="649288" cy="260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rgbClr val="A2A2A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46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16413" y="9449527"/>
            <a:ext cx="1271587" cy="837473"/>
          </a:xfrm>
          <a:prstGeom prst="rect">
            <a:avLst/>
          </a:prstGeom>
          <a:solidFill>
            <a:srgbClr val="DEEBF3"/>
          </a:solidFill>
          <a:ln>
            <a:solidFill>
              <a:srgbClr val="DEEBF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3492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26-01-05-09:27:37-d5dh72a23rdbn6jna2l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" y="0"/>
            <a:ext cx="17716548" cy="1043714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50" y="0"/>
            <a:ext cx="18259450" cy="10437144"/>
          </a:xfrm>
          <a:custGeom>
            <a:avLst/>
            <a:gdLst/>
            <a:ahLst/>
            <a:cxnLst/>
            <a:rect l="l" t="t" r="r" b="b"/>
            <a:pathLst>
              <a:path w="16230622" h="9277461">
                <a:moveTo>
                  <a:pt x="0" y="0"/>
                </a:moveTo>
                <a:lnTo>
                  <a:pt x="16230622" y="0"/>
                </a:lnTo>
                <a:lnTo>
                  <a:pt x="16230622" y="9277461"/>
                </a:lnTo>
                <a:lnTo>
                  <a:pt x="0" y="927746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3E50">
                  <a:alpha val="90000"/>
                </a:srgbClr>
              </a:gs>
              <a:gs pos="50000">
                <a:srgbClr val="2C3E50">
                  <a:alpha val="80000"/>
                </a:srgbClr>
              </a:gs>
              <a:gs pos="100000">
                <a:srgbClr val="2C3E50">
                  <a:alpha val="95000"/>
                </a:srgbClr>
              </a:gs>
            </a:gsLst>
            <a:lin ang="54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8593931" y="1147757"/>
            <a:ext cx="1100138" cy="985838"/>
          </a:xfrm>
          <a:custGeom>
            <a:avLst/>
            <a:gdLst/>
            <a:ahLst/>
            <a:cxnLst/>
            <a:rect l="l" t="t" r="r" b="b"/>
            <a:pathLst>
              <a:path w="977900" h="876300">
                <a:moveTo>
                  <a:pt x="438150" y="0"/>
                </a:moveTo>
                <a:lnTo>
                  <a:pt x="539750" y="0"/>
                </a:lnTo>
                <a:cubicBezTo>
                  <a:pt x="781572" y="0"/>
                  <a:pt x="977900" y="196328"/>
                  <a:pt x="977900" y="438150"/>
                </a:cubicBezTo>
                <a:lnTo>
                  <a:pt x="977900" y="438150"/>
                </a:lnTo>
                <a:cubicBezTo>
                  <a:pt x="977900" y="679972"/>
                  <a:pt x="781572" y="876300"/>
                  <a:pt x="539750" y="876300"/>
                </a:cubicBezTo>
                <a:lnTo>
                  <a:pt x="438150" y="876300"/>
                </a:lnTo>
                <a:cubicBezTo>
                  <a:pt x="196328" y="876300"/>
                  <a:pt x="0" y="679972"/>
                  <a:pt x="0" y="438150"/>
                </a:cubicBezTo>
                <a:lnTo>
                  <a:pt x="0" y="438150"/>
                </a:lnTo>
                <a:cubicBezTo>
                  <a:pt x="0" y="196328"/>
                  <a:pt x="196328" y="0"/>
                  <a:pt x="438150" y="0"/>
                </a:cubicBez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5" name="Shape 2"/>
          <p:cNvSpPr/>
          <p:nvPr/>
        </p:nvSpPr>
        <p:spPr>
          <a:xfrm>
            <a:off x="8886825" y="1376358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00038" y="314325"/>
                </a:moveTo>
                <a:cubicBezTo>
                  <a:pt x="386834" y="314325"/>
                  <a:pt x="457200" y="243959"/>
                  <a:pt x="457200" y="157163"/>
                </a:cubicBezTo>
                <a:cubicBezTo>
                  <a:pt x="457200" y="70366"/>
                  <a:pt x="386834" y="0"/>
                  <a:pt x="300038" y="0"/>
                </a:cubicBezTo>
                <a:cubicBezTo>
                  <a:pt x="213241" y="0"/>
                  <a:pt x="142875" y="70366"/>
                  <a:pt x="142875" y="157163"/>
                </a:cubicBezTo>
                <a:cubicBezTo>
                  <a:pt x="142875" y="173861"/>
                  <a:pt x="145465" y="190024"/>
                  <a:pt x="150287" y="205115"/>
                </a:cubicBezTo>
                <a:lnTo>
                  <a:pt x="6251" y="349151"/>
                </a:lnTo>
                <a:cubicBezTo>
                  <a:pt x="2232" y="353169"/>
                  <a:pt x="0" y="358616"/>
                  <a:pt x="0" y="364331"/>
                </a:cubicBezTo>
                <a:lnTo>
                  <a:pt x="0" y="435769"/>
                </a:lnTo>
                <a:cubicBezTo>
                  <a:pt x="0" y="447645"/>
                  <a:pt x="9555" y="457200"/>
                  <a:pt x="21431" y="457200"/>
                </a:cubicBezTo>
                <a:lnTo>
                  <a:pt x="92869" y="457200"/>
                </a:lnTo>
                <a:cubicBezTo>
                  <a:pt x="104745" y="457200"/>
                  <a:pt x="114300" y="447645"/>
                  <a:pt x="114300" y="435769"/>
                </a:cubicBezTo>
                <a:lnTo>
                  <a:pt x="114300" y="400050"/>
                </a:lnTo>
                <a:lnTo>
                  <a:pt x="150019" y="400050"/>
                </a:lnTo>
                <a:cubicBezTo>
                  <a:pt x="161895" y="400050"/>
                  <a:pt x="171450" y="390495"/>
                  <a:pt x="171450" y="378619"/>
                </a:cubicBezTo>
                <a:lnTo>
                  <a:pt x="171450" y="342900"/>
                </a:lnTo>
                <a:lnTo>
                  <a:pt x="207169" y="342900"/>
                </a:lnTo>
                <a:cubicBezTo>
                  <a:pt x="212884" y="342900"/>
                  <a:pt x="218331" y="340668"/>
                  <a:pt x="222349" y="336649"/>
                </a:cubicBezTo>
                <a:lnTo>
                  <a:pt x="252085" y="306913"/>
                </a:lnTo>
                <a:cubicBezTo>
                  <a:pt x="267176" y="311735"/>
                  <a:pt x="283339" y="314325"/>
                  <a:pt x="300038" y="314325"/>
                </a:cubicBezTo>
                <a:close/>
                <a:moveTo>
                  <a:pt x="335756" y="85725"/>
                </a:moveTo>
                <a:cubicBezTo>
                  <a:pt x="355470" y="85725"/>
                  <a:pt x="371475" y="101730"/>
                  <a:pt x="371475" y="121444"/>
                </a:cubicBezTo>
                <a:cubicBezTo>
                  <a:pt x="371475" y="141157"/>
                  <a:pt x="355470" y="157163"/>
                  <a:pt x="335756" y="157163"/>
                </a:cubicBezTo>
                <a:cubicBezTo>
                  <a:pt x="316043" y="157163"/>
                  <a:pt x="300038" y="141157"/>
                  <a:pt x="300038" y="121444"/>
                </a:cubicBezTo>
                <a:cubicBezTo>
                  <a:pt x="300038" y="101730"/>
                  <a:pt x="316043" y="85725"/>
                  <a:pt x="335756" y="8572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2571750" y="2366961"/>
            <a:ext cx="131445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F8F9FA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Key Takeaway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1824727" y="3395661"/>
            <a:ext cx="14454852" cy="2914650"/>
          </a:xfrm>
          <a:custGeom>
            <a:avLst/>
            <a:gdLst/>
            <a:ahLst/>
            <a:cxnLst/>
            <a:rect l="l" t="t" r="r" b="b"/>
            <a:pathLst>
              <a:path w="12848757" h="2590800">
                <a:moveTo>
                  <a:pt x="114734" y="0"/>
                </a:moveTo>
                <a:lnTo>
                  <a:pt x="12734024" y="0"/>
                </a:lnTo>
                <a:cubicBezTo>
                  <a:pt x="12797389" y="0"/>
                  <a:pt x="12848757" y="45493"/>
                  <a:pt x="12848757" y="101611"/>
                </a:cubicBezTo>
                <a:lnTo>
                  <a:pt x="12848757" y="2489189"/>
                </a:lnTo>
                <a:cubicBezTo>
                  <a:pt x="12848757" y="2545307"/>
                  <a:pt x="12797389" y="2590800"/>
                  <a:pt x="12734024" y="2590800"/>
                </a:cubicBezTo>
                <a:lnTo>
                  <a:pt x="114734" y="2590800"/>
                </a:lnTo>
                <a:cubicBezTo>
                  <a:pt x="51368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51410" y="0"/>
                  <a:pt x="114734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1979849" y="3738561"/>
            <a:ext cx="14083376" cy="2228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31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This study challenges the traditional focus on </a:t>
            </a:r>
            <a:r>
              <a:rPr lang="en-US" sz="3150" b="1" dirty="0">
                <a:solidFill>
                  <a:srgbClr val="F8F9FA"/>
                </a:solidFill>
                <a:highlight>
                  <a:srgbClr val="A94442">
                    <a:alpha val="10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weight loss alone </a:t>
            </a:r>
            <a:r>
              <a:rPr lang="en-US" sz="31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for dementia prevention and emphasizes the critical importance of </a:t>
            </a:r>
            <a:r>
              <a:rPr lang="en-US" sz="3150" b="1" dirty="0">
                <a:solidFill>
                  <a:srgbClr val="F8F9FA"/>
                </a:solidFill>
                <a:highlight>
                  <a:srgbClr val="A94442">
                    <a:alpha val="10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enhancing and maintaining muscle mass </a:t>
            </a:r>
            <a:r>
              <a:rPr lang="en-US" sz="31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and strength through a balanced diet and adequate resistance training.</a:t>
            </a:r>
            <a:endParaRPr lang="en-US" sz="2025" dirty="0"/>
          </a:p>
        </p:txBody>
      </p:sp>
      <p:sp>
        <p:nvSpPr>
          <p:cNvPr id="9" name="Shape 6"/>
          <p:cNvSpPr/>
          <p:nvPr/>
        </p:nvSpPr>
        <p:spPr>
          <a:xfrm>
            <a:off x="2743200" y="6653211"/>
            <a:ext cx="4114800" cy="1343025"/>
          </a:xfrm>
          <a:custGeom>
            <a:avLst/>
            <a:gdLst/>
            <a:ahLst/>
            <a:cxnLst/>
            <a:rect l="l" t="t" r="r" b="b"/>
            <a:pathLst>
              <a:path w="3657600" h="1193800">
                <a:moveTo>
                  <a:pt x="101604" y="0"/>
                </a:moveTo>
                <a:lnTo>
                  <a:pt x="3555996" y="0"/>
                </a:lnTo>
                <a:cubicBezTo>
                  <a:pt x="3612110" y="0"/>
                  <a:pt x="3657600" y="45490"/>
                  <a:pt x="3657600" y="101604"/>
                </a:cubicBezTo>
                <a:lnTo>
                  <a:pt x="3657600" y="1092196"/>
                </a:lnTo>
                <a:cubicBezTo>
                  <a:pt x="3657600" y="1148310"/>
                  <a:pt x="3612110" y="1193800"/>
                  <a:pt x="3555996" y="1193800"/>
                </a:cubicBezTo>
                <a:lnTo>
                  <a:pt x="101604" y="1193800"/>
                </a:lnTo>
                <a:cubicBezTo>
                  <a:pt x="45490" y="1193800"/>
                  <a:pt x="0" y="1148310"/>
                  <a:pt x="0" y="10921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536281" y="6881811"/>
            <a:ext cx="535781" cy="428625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71438" y="83344"/>
                </a:moveTo>
                <a:cubicBezTo>
                  <a:pt x="71438" y="63624"/>
                  <a:pt x="87437" y="47625"/>
                  <a:pt x="107156" y="47625"/>
                </a:cubicBezTo>
                <a:cubicBezTo>
                  <a:pt x="126876" y="47625"/>
                  <a:pt x="142875" y="63624"/>
                  <a:pt x="142875" y="83344"/>
                </a:cubicBezTo>
                <a:lnTo>
                  <a:pt x="142875" y="166688"/>
                </a:lnTo>
                <a:lnTo>
                  <a:pt x="333375" y="166688"/>
                </a:lnTo>
                <a:lnTo>
                  <a:pt x="333375" y="83344"/>
                </a:lnTo>
                <a:cubicBezTo>
                  <a:pt x="333375" y="63624"/>
                  <a:pt x="349374" y="47625"/>
                  <a:pt x="369094" y="47625"/>
                </a:cubicBezTo>
                <a:cubicBezTo>
                  <a:pt x="388813" y="47625"/>
                  <a:pt x="404813" y="63624"/>
                  <a:pt x="404813" y="83344"/>
                </a:cubicBezTo>
                <a:lnTo>
                  <a:pt x="404813" y="95250"/>
                </a:lnTo>
                <a:lnTo>
                  <a:pt x="416719" y="95250"/>
                </a:lnTo>
                <a:cubicBezTo>
                  <a:pt x="436438" y="95250"/>
                  <a:pt x="452438" y="111249"/>
                  <a:pt x="452438" y="130969"/>
                </a:cubicBezTo>
                <a:lnTo>
                  <a:pt x="452438" y="166688"/>
                </a:lnTo>
                <a:cubicBezTo>
                  <a:pt x="465609" y="166688"/>
                  <a:pt x="476250" y="177329"/>
                  <a:pt x="476250" y="190500"/>
                </a:cubicBezTo>
                <a:cubicBezTo>
                  <a:pt x="476250" y="203671"/>
                  <a:pt x="465609" y="214313"/>
                  <a:pt x="452438" y="214313"/>
                </a:cubicBezTo>
                <a:lnTo>
                  <a:pt x="452438" y="250031"/>
                </a:lnTo>
                <a:cubicBezTo>
                  <a:pt x="452438" y="269751"/>
                  <a:pt x="436438" y="285750"/>
                  <a:pt x="416719" y="285750"/>
                </a:cubicBezTo>
                <a:lnTo>
                  <a:pt x="404813" y="285750"/>
                </a:lnTo>
                <a:lnTo>
                  <a:pt x="404813" y="297656"/>
                </a:lnTo>
                <a:cubicBezTo>
                  <a:pt x="404813" y="317376"/>
                  <a:pt x="388813" y="333375"/>
                  <a:pt x="369094" y="333375"/>
                </a:cubicBezTo>
                <a:cubicBezTo>
                  <a:pt x="349374" y="333375"/>
                  <a:pt x="333375" y="317376"/>
                  <a:pt x="333375" y="297656"/>
                </a:cubicBezTo>
                <a:lnTo>
                  <a:pt x="333375" y="214313"/>
                </a:lnTo>
                <a:lnTo>
                  <a:pt x="142875" y="214313"/>
                </a:lnTo>
                <a:lnTo>
                  <a:pt x="142875" y="297656"/>
                </a:lnTo>
                <a:cubicBezTo>
                  <a:pt x="142875" y="317376"/>
                  <a:pt x="126876" y="333375"/>
                  <a:pt x="107156" y="333375"/>
                </a:cubicBezTo>
                <a:cubicBezTo>
                  <a:pt x="87437" y="333375"/>
                  <a:pt x="71438" y="317376"/>
                  <a:pt x="71438" y="297656"/>
                </a:cubicBezTo>
                <a:lnTo>
                  <a:pt x="71438" y="285750"/>
                </a:lnTo>
                <a:lnTo>
                  <a:pt x="59531" y="285750"/>
                </a:lnTo>
                <a:cubicBezTo>
                  <a:pt x="39812" y="285750"/>
                  <a:pt x="23812" y="269751"/>
                  <a:pt x="23812" y="250031"/>
                </a:cubicBezTo>
                <a:lnTo>
                  <a:pt x="23812" y="214313"/>
                </a:lnTo>
                <a:cubicBezTo>
                  <a:pt x="10641" y="214313"/>
                  <a:pt x="0" y="203671"/>
                  <a:pt x="0" y="190500"/>
                </a:cubicBezTo>
                <a:cubicBezTo>
                  <a:pt x="0" y="177329"/>
                  <a:pt x="10641" y="166688"/>
                  <a:pt x="23812" y="166688"/>
                </a:cubicBezTo>
                <a:lnTo>
                  <a:pt x="23812" y="130969"/>
                </a:lnTo>
                <a:cubicBezTo>
                  <a:pt x="23812" y="111249"/>
                  <a:pt x="39812" y="95250"/>
                  <a:pt x="59531" y="95250"/>
                </a:cubicBezTo>
                <a:lnTo>
                  <a:pt x="71438" y="95250"/>
                </a:lnTo>
                <a:lnTo>
                  <a:pt x="71438" y="83344"/>
                </a:ln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11" name="Text 8"/>
          <p:cNvSpPr/>
          <p:nvPr/>
        </p:nvSpPr>
        <p:spPr>
          <a:xfrm>
            <a:off x="2914650" y="7424736"/>
            <a:ext cx="3771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Resistance Training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7086600" y="6653211"/>
            <a:ext cx="4114800" cy="1343025"/>
          </a:xfrm>
          <a:custGeom>
            <a:avLst/>
            <a:gdLst/>
            <a:ahLst/>
            <a:cxnLst/>
            <a:rect l="l" t="t" r="r" b="b"/>
            <a:pathLst>
              <a:path w="3657600" h="1193800">
                <a:moveTo>
                  <a:pt x="101604" y="0"/>
                </a:moveTo>
                <a:lnTo>
                  <a:pt x="3555996" y="0"/>
                </a:lnTo>
                <a:cubicBezTo>
                  <a:pt x="3612110" y="0"/>
                  <a:pt x="3657600" y="45490"/>
                  <a:pt x="3657600" y="101604"/>
                </a:cubicBezTo>
                <a:lnTo>
                  <a:pt x="3657600" y="1092196"/>
                </a:lnTo>
                <a:cubicBezTo>
                  <a:pt x="3657600" y="1148310"/>
                  <a:pt x="3612110" y="1193800"/>
                  <a:pt x="3555996" y="1193800"/>
                </a:cubicBezTo>
                <a:lnTo>
                  <a:pt x="101604" y="1193800"/>
                </a:lnTo>
                <a:cubicBezTo>
                  <a:pt x="45490" y="1193800"/>
                  <a:pt x="0" y="1148310"/>
                  <a:pt x="0" y="10921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8960050" y="6881811"/>
            <a:ext cx="375047" cy="428625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66688" y="83344"/>
                </a:moveTo>
                <a:cubicBezTo>
                  <a:pt x="160139" y="83344"/>
                  <a:pt x="154781" y="77986"/>
                  <a:pt x="154781" y="71438"/>
                </a:cubicBezTo>
                <a:lnTo>
                  <a:pt x="154781" y="59531"/>
                </a:lnTo>
                <a:cubicBezTo>
                  <a:pt x="154781" y="26640"/>
                  <a:pt x="181421" y="0"/>
                  <a:pt x="214313" y="0"/>
                </a:cubicBezTo>
                <a:lnTo>
                  <a:pt x="226219" y="0"/>
                </a:lnTo>
                <a:cubicBezTo>
                  <a:pt x="232767" y="0"/>
                  <a:pt x="238125" y="5358"/>
                  <a:pt x="238125" y="11906"/>
                </a:cubicBezTo>
                <a:lnTo>
                  <a:pt x="238125" y="23812"/>
                </a:lnTo>
                <a:cubicBezTo>
                  <a:pt x="238125" y="56704"/>
                  <a:pt x="211485" y="83344"/>
                  <a:pt x="178594" y="83344"/>
                </a:cubicBezTo>
                <a:lnTo>
                  <a:pt x="166688" y="83344"/>
                </a:lnTo>
                <a:close/>
                <a:moveTo>
                  <a:pt x="0" y="214313"/>
                </a:moveTo>
                <a:cubicBezTo>
                  <a:pt x="0" y="157535"/>
                  <a:pt x="26566" y="95250"/>
                  <a:pt x="83344" y="95250"/>
                </a:cubicBezTo>
                <a:cubicBezTo>
                  <a:pt x="103659" y="95250"/>
                  <a:pt x="127769" y="102915"/>
                  <a:pt x="144884" y="109612"/>
                </a:cubicBezTo>
                <a:cubicBezTo>
                  <a:pt x="158874" y="115044"/>
                  <a:pt x="174575" y="115044"/>
                  <a:pt x="188565" y="109612"/>
                </a:cubicBezTo>
                <a:cubicBezTo>
                  <a:pt x="205606" y="102989"/>
                  <a:pt x="229791" y="95250"/>
                  <a:pt x="250106" y="95250"/>
                </a:cubicBezTo>
                <a:cubicBezTo>
                  <a:pt x="306884" y="95250"/>
                  <a:pt x="333449" y="157535"/>
                  <a:pt x="333449" y="214313"/>
                </a:cubicBezTo>
                <a:cubicBezTo>
                  <a:pt x="333449" y="309563"/>
                  <a:pt x="273918" y="381000"/>
                  <a:pt x="214387" y="381000"/>
                </a:cubicBezTo>
                <a:cubicBezTo>
                  <a:pt x="202109" y="381000"/>
                  <a:pt x="186035" y="376089"/>
                  <a:pt x="176064" y="372591"/>
                </a:cubicBezTo>
                <a:cubicBezTo>
                  <a:pt x="170036" y="370508"/>
                  <a:pt x="163488" y="370508"/>
                  <a:pt x="157460" y="372591"/>
                </a:cubicBezTo>
                <a:cubicBezTo>
                  <a:pt x="147489" y="376089"/>
                  <a:pt x="131415" y="381000"/>
                  <a:pt x="119137" y="381000"/>
                </a:cubicBezTo>
                <a:cubicBezTo>
                  <a:pt x="59606" y="381000"/>
                  <a:pt x="74" y="309563"/>
                  <a:pt x="74" y="214313"/>
                </a:cubicBez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14" name="Text 11"/>
          <p:cNvSpPr/>
          <p:nvPr/>
        </p:nvSpPr>
        <p:spPr>
          <a:xfrm>
            <a:off x="7258050" y="7424736"/>
            <a:ext cx="3771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Balanced Diet</a:t>
            </a:r>
            <a:endParaRPr lang="en-US" dirty="0"/>
          </a:p>
        </p:txBody>
      </p:sp>
      <p:sp>
        <p:nvSpPr>
          <p:cNvPr id="15" name="Shape 12"/>
          <p:cNvSpPr/>
          <p:nvPr/>
        </p:nvSpPr>
        <p:spPr>
          <a:xfrm>
            <a:off x="11430000" y="6653211"/>
            <a:ext cx="4114800" cy="1343025"/>
          </a:xfrm>
          <a:custGeom>
            <a:avLst/>
            <a:gdLst/>
            <a:ahLst/>
            <a:cxnLst/>
            <a:rect l="l" t="t" r="r" b="b"/>
            <a:pathLst>
              <a:path w="3657600" h="1193800">
                <a:moveTo>
                  <a:pt x="101604" y="0"/>
                </a:moveTo>
                <a:lnTo>
                  <a:pt x="3555996" y="0"/>
                </a:lnTo>
                <a:cubicBezTo>
                  <a:pt x="3612110" y="0"/>
                  <a:pt x="3657600" y="45490"/>
                  <a:pt x="3657600" y="101604"/>
                </a:cubicBezTo>
                <a:lnTo>
                  <a:pt x="3657600" y="1092196"/>
                </a:lnTo>
                <a:cubicBezTo>
                  <a:pt x="3657600" y="1148310"/>
                  <a:pt x="3612110" y="1193800"/>
                  <a:pt x="3555996" y="1193800"/>
                </a:cubicBezTo>
                <a:lnTo>
                  <a:pt x="101604" y="1193800"/>
                </a:lnTo>
                <a:cubicBezTo>
                  <a:pt x="45490" y="1193800"/>
                  <a:pt x="0" y="1148310"/>
                  <a:pt x="0" y="10921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13276659" y="6881811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80293"/>
                </a:moveTo>
                <a:lnTo>
                  <a:pt x="179338" y="64815"/>
                </a:lnTo>
                <a:cubicBezTo>
                  <a:pt x="160734" y="39067"/>
                  <a:pt x="130894" y="23812"/>
                  <a:pt x="99045" y="23812"/>
                </a:cubicBezTo>
                <a:cubicBezTo>
                  <a:pt x="44351" y="23812"/>
                  <a:pt x="0" y="68163"/>
                  <a:pt x="0" y="122858"/>
                </a:cubicBezTo>
                <a:lnTo>
                  <a:pt x="0" y="124792"/>
                </a:lnTo>
                <a:cubicBezTo>
                  <a:pt x="0" y="142354"/>
                  <a:pt x="4614" y="160511"/>
                  <a:pt x="12353" y="178594"/>
                </a:cubicBezTo>
                <a:lnTo>
                  <a:pt x="91232" y="178594"/>
                </a:lnTo>
                <a:cubicBezTo>
                  <a:pt x="93613" y="178594"/>
                  <a:pt x="95771" y="177180"/>
                  <a:pt x="96738" y="174947"/>
                </a:cubicBezTo>
                <a:lnTo>
                  <a:pt x="120402" y="118170"/>
                </a:lnTo>
                <a:cubicBezTo>
                  <a:pt x="123155" y="111621"/>
                  <a:pt x="129555" y="107305"/>
                  <a:pt x="136624" y="107156"/>
                </a:cubicBezTo>
                <a:cubicBezTo>
                  <a:pt x="143694" y="107007"/>
                  <a:pt x="150242" y="111175"/>
                  <a:pt x="153144" y="117649"/>
                </a:cubicBezTo>
                <a:lnTo>
                  <a:pt x="191319" y="202406"/>
                </a:lnTo>
                <a:lnTo>
                  <a:pt x="222126" y="140791"/>
                </a:lnTo>
                <a:cubicBezTo>
                  <a:pt x="225177" y="134764"/>
                  <a:pt x="231353" y="130894"/>
                  <a:pt x="238125" y="130894"/>
                </a:cubicBezTo>
                <a:cubicBezTo>
                  <a:pt x="244897" y="130894"/>
                  <a:pt x="251073" y="134689"/>
                  <a:pt x="254124" y="140791"/>
                </a:cubicBezTo>
                <a:lnTo>
                  <a:pt x="271388" y="175245"/>
                </a:lnTo>
                <a:cubicBezTo>
                  <a:pt x="272430" y="177254"/>
                  <a:pt x="274439" y="178519"/>
                  <a:pt x="276746" y="178519"/>
                </a:cubicBezTo>
                <a:lnTo>
                  <a:pt x="368722" y="178519"/>
                </a:lnTo>
                <a:cubicBezTo>
                  <a:pt x="376535" y="160437"/>
                  <a:pt x="381074" y="142280"/>
                  <a:pt x="381074" y="124718"/>
                </a:cubicBezTo>
                <a:lnTo>
                  <a:pt x="381074" y="122783"/>
                </a:lnTo>
                <a:cubicBezTo>
                  <a:pt x="381000" y="68163"/>
                  <a:pt x="336649" y="23812"/>
                  <a:pt x="281955" y="23812"/>
                </a:cubicBezTo>
                <a:cubicBezTo>
                  <a:pt x="250180" y="23812"/>
                  <a:pt x="220266" y="39067"/>
                  <a:pt x="201662" y="64815"/>
                </a:cubicBezTo>
                <a:lnTo>
                  <a:pt x="190500" y="80218"/>
                </a:lnTo>
                <a:close/>
                <a:moveTo>
                  <a:pt x="349448" y="214313"/>
                </a:moveTo>
                <a:lnTo>
                  <a:pt x="276671" y="214313"/>
                </a:lnTo>
                <a:cubicBezTo>
                  <a:pt x="260896" y="214313"/>
                  <a:pt x="246459" y="205383"/>
                  <a:pt x="239390" y="191244"/>
                </a:cubicBezTo>
                <a:lnTo>
                  <a:pt x="238125" y="188714"/>
                </a:lnTo>
                <a:lnTo>
                  <a:pt x="206499" y="252040"/>
                </a:lnTo>
                <a:cubicBezTo>
                  <a:pt x="203448" y="258217"/>
                  <a:pt x="197048" y="262086"/>
                  <a:pt x="190128" y="261938"/>
                </a:cubicBezTo>
                <a:cubicBezTo>
                  <a:pt x="183207" y="261789"/>
                  <a:pt x="177031" y="257696"/>
                  <a:pt x="174203" y="251445"/>
                </a:cubicBezTo>
                <a:lnTo>
                  <a:pt x="137517" y="169962"/>
                </a:lnTo>
                <a:lnTo>
                  <a:pt x="129704" y="188714"/>
                </a:lnTo>
                <a:cubicBezTo>
                  <a:pt x="123230" y="204267"/>
                  <a:pt x="108049" y="214387"/>
                  <a:pt x="91232" y="214387"/>
                </a:cubicBezTo>
                <a:lnTo>
                  <a:pt x="31552" y="214387"/>
                </a:lnTo>
                <a:cubicBezTo>
                  <a:pt x="66675" y="269304"/>
                  <a:pt x="123081" y="319832"/>
                  <a:pt x="158353" y="346770"/>
                </a:cubicBezTo>
                <a:cubicBezTo>
                  <a:pt x="167580" y="353764"/>
                  <a:pt x="178891" y="357262"/>
                  <a:pt x="190426" y="357262"/>
                </a:cubicBezTo>
                <a:cubicBezTo>
                  <a:pt x="201960" y="357262"/>
                  <a:pt x="213345" y="353839"/>
                  <a:pt x="222498" y="346770"/>
                </a:cubicBezTo>
                <a:cubicBezTo>
                  <a:pt x="257919" y="319757"/>
                  <a:pt x="314325" y="269230"/>
                  <a:pt x="349448" y="214313"/>
                </a:cubicBez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17" name="Text 14"/>
          <p:cNvSpPr/>
          <p:nvPr/>
        </p:nvSpPr>
        <p:spPr>
          <a:xfrm>
            <a:off x="11601450" y="7424736"/>
            <a:ext cx="3771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Chronic Disease Control</a:t>
            </a:r>
            <a:endParaRPr lang="en-US" dirty="0"/>
          </a:p>
        </p:txBody>
      </p:sp>
      <p:sp>
        <p:nvSpPr>
          <p:cNvPr id="18" name="Text 15"/>
          <p:cNvSpPr/>
          <p:nvPr/>
        </p:nvSpPr>
        <p:spPr>
          <a:xfrm>
            <a:off x="2686050" y="8339136"/>
            <a:ext cx="12915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dirty="0"/>
          </a:p>
        </p:txBody>
      </p:sp>
      <p:sp>
        <p:nvSpPr>
          <p:cNvPr id="19" name="Text 16"/>
          <p:cNvSpPr/>
          <p:nvPr/>
        </p:nvSpPr>
        <p:spPr>
          <a:xfrm>
            <a:off x="2686050" y="8796336"/>
            <a:ext cx="12915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021537" y="9614032"/>
            <a:ext cx="149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75339857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74-7fb2-8484-8000-000032b20506.png?kimi-sig=1ZD9l3z9SOk4M4amyqJexHxBVxM_6jP32gb-LxsUyq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58611" y="9865895"/>
            <a:ext cx="529389" cy="421105"/>
          </a:xfrm>
          <a:prstGeom prst="rect">
            <a:avLst/>
          </a:prstGeom>
          <a:solidFill>
            <a:srgbClr val="ECF0F3"/>
          </a:solidFill>
          <a:ln>
            <a:solidFill>
              <a:srgbClr val="EBE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23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1500" y="571500"/>
            <a:ext cx="172593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30000"/>
              </a:lnSpc>
            </a:pPr>
            <a:r>
              <a:rPr lang="en-US" sz="2025" b="1" kern="0" spc="90" dirty="0">
                <a:solidFill>
                  <a:srgbClr val="56708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FURTHER DISCUSSION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571500" y="1028700"/>
            <a:ext cx="174021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90000"/>
              </a:lnSpc>
            </a:pPr>
            <a:r>
              <a:rPr lang="en-US" sz="4500" b="1" dirty="0">
                <a:solidFill>
                  <a:srgbClr val="2C3E5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Discussion Questions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71500" y="1771650"/>
            <a:ext cx="1371600" cy="5715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5" name="Shape 3"/>
          <p:cNvSpPr/>
          <p:nvPr/>
        </p:nvSpPr>
        <p:spPr>
          <a:xfrm>
            <a:off x="600075" y="2114550"/>
            <a:ext cx="8429625" cy="2085975"/>
          </a:xfrm>
          <a:custGeom>
            <a:avLst/>
            <a:gdLst/>
            <a:ahLst/>
            <a:cxnLst/>
            <a:rect l="l" t="t" r="r" b="b"/>
            <a:pathLst>
              <a:path w="7493000" h="1854200">
                <a:moveTo>
                  <a:pt x="50800" y="0"/>
                </a:moveTo>
                <a:lnTo>
                  <a:pt x="7391408" y="0"/>
                </a:lnTo>
                <a:cubicBezTo>
                  <a:pt x="7447516" y="0"/>
                  <a:pt x="7493000" y="45484"/>
                  <a:pt x="7493000" y="101592"/>
                </a:cubicBezTo>
                <a:lnTo>
                  <a:pt x="7493000" y="1752608"/>
                </a:lnTo>
                <a:cubicBezTo>
                  <a:pt x="7493000" y="1808716"/>
                  <a:pt x="7447516" y="1854200"/>
                  <a:pt x="7391408" y="1854200"/>
                </a:cubicBez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600075" y="2114550"/>
            <a:ext cx="57150" cy="2085975"/>
          </a:xfrm>
          <a:custGeom>
            <a:avLst/>
            <a:gdLst/>
            <a:ahLst/>
            <a:cxnLst/>
            <a:rect l="l" t="t" r="r" b="b"/>
            <a:pathLst>
              <a:path w="50800" h="1854200">
                <a:moveTo>
                  <a:pt x="50800" y="0"/>
                </a:moveTo>
                <a:lnTo>
                  <a:pt x="50800" y="0"/>
                </a:lnTo>
                <a:lnTo>
                  <a:pt x="50800" y="1854200"/>
                </a:ln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3E50"/>
          </a:solidFill>
          <a:ln/>
        </p:spPr>
      </p:sp>
      <p:sp>
        <p:nvSpPr>
          <p:cNvPr id="7" name="Shape 5"/>
          <p:cNvSpPr/>
          <p:nvPr/>
        </p:nvSpPr>
        <p:spPr>
          <a:xfrm>
            <a:off x="914400" y="2279933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3E50"/>
          </a:solidFill>
          <a:ln/>
        </p:spPr>
      </p:sp>
      <p:sp>
        <p:nvSpPr>
          <p:cNvPr id="8" name="Text 6"/>
          <p:cNvSpPr/>
          <p:nvPr/>
        </p:nvSpPr>
        <p:spPr>
          <a:xfrm>
            <a:off x="800100" y="2285804"/>
            <a:ext cx="8286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28700">
              <a:lnSpc>
                <a:spcPct val="120000"/>
              </a:lnSpc>
            </a:pPr>
            <a:r>
              <a:rPr lang="en-US" sz="27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1771650" y="2378869"/>
            <a:ext cx="717232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20000"/>
              </a:lnSpc>
            </a:pPr>
            <a:r>
              <a:rPr lang="en-US" sz="2700" b="1" dirty="0">
                <a:solidFill>
                  <a:srgbClr val="2C3E5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Understanding Sarcopenic Obesity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771650" y="3043238"/>
            <a:ext cx="71437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40000"/>
              </a:lnSpc>
            </a:pPr>
            <a:r>
              <a:rPr lang="en-US" sz="2025" dirty="0">
                <a:solidFill>
                  <a:srgbClr val="343A4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What is sarcopenic obesity, and how does it differ from obesity or sarcopenia alone? Why might the combination be more harmful?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286875" y="2114550"/>
            <a:ext cx="8429625" cy="2085975"/>
          </a:xfrm>
          <a:custGeom>
            <a:avLst/>
            <a:gdLst/>
            <a:ahLst/>
            <a:cxnLst/>
            <a:rect l="l" t="t" r="r" b="b"/>
            <a:pathLst>
              <a:path w="7493000" h="1854200">
                <a:moveTo>
                  <a:pt x="50800" y="0"/>
                </a:moveTo>
                <a:lnTo>
                  <a:pt x="7391408" y="0"/>
                </a:lnTo>
                <a:cubicBezTo>
                  <a:pt x="7447516" y="0"/>
                  <a:pt x="7493000" y="45484"/>
                  <a:pt x="7493000" y="101592"/>
                </a:cubicBezTo>
                <a:lnTo>
                  <a:pt x="7493000" y="1752608"/>
                </a:lnTo>
                <a:cubicBezTo>
                  <a:pt x="7493000" y="1808716"/>
                  <a:pt x="7447516" y="1854200"/>
                  <a:pt x="7391408" y="1854200"/>
                </a:cubicBez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9286875" y="2114550"/>
            <a:ext cx="57150" cy="2085975"/>
          </a:xfrm>
          <a:custGeom>
            <a:avLst/>
            <a:gdLst/>
            <a:ahLst/>
            <a:cxnLst/>
            <a:rect l="l" t="t" r="r" b="b"/>
            <a:pathLst>
              <a:path w="50800" h="1854200">
                <a:moveTo>
                  <a:pt x="50800" y="0"/>
                </a:moveTo>
                <a:lnTo>
                  <a:pt x="50800" y="0"/>
                </a:lnTo>
                <a:lnTo>
                  <a:pt x="50800" y="1854200"/>
                </a:ln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567086"/>
          </a:solidFill>
          <a:ln/>
        </p:spPr>
      </p:sp>
      <p:sp>
        <p:nvSpPr>
          <p:cNvPr id="13" name="Shape 11"/>
          <p:cNvSpPr/>
          <p:nvPr/>
        </p:nvSpPr>
        <p:spPr>
          <a:xfrm>
            <a:off x="9544050" y="2343150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567086"/>
          </a:solidFill>
          <a:ln/>
        </p:spPr>
      </p:sp>
      <p:sp>
        <p:nvSpPr>
          <p:cNvPr id="14" name="Text 12"/>
          <p:cNvSpPr/>
          <p:nvPr/>
        </p:nvSpPr>
        <p:spPr>
          <a:xfrm>
            <a:off x="9472613" y="2343150"/>
            <a:ext cx="8286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28700">
              <a:lnSpc>
                <a:spcPct val="120000"/>
              </a:lnSpc>
            </a:pPr>
            <a:r>
              <a:rPr lang="en-US" sz="27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458450" y="2343150"/>
            <a:ext cx="717232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20000"/>
              </a:lnSpc>
            </a:pPr>
            <a:r>
              <a:rPr lang="en-US" sz="2700" b="1" dirty="0">
                <a:solidFill>
                  <a:srgbClr val="2C3E5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Sex Differences in Obesity Effects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458450" y="2857500"/>
            <a:ext cx="7143750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40000"/>
              </a:lnSpc>
            </a:pPr>
            <a:r>
              <a:rPr lang="en-US" sz="2025" dirty="0">
                <a:solidFill>
                  <a:srgbClr val="343A4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How do sex differences affect the relationship between obesity and dementia risk? What biological mechanisms might explain these differences?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00075" y="4429125"/>
            <a:ext cx="8429625" cy="2085975"/>
          </a:xfrm>
          <a:custGeom>
            <a:avLst/>
            <a:gdLst/>
            <a:ahLst/>
            <a:cxnLst/>
            <a:rect l="l" t="t" r="r" b="b"/>
            <a:pathLst>
              <a:path w="7493000" h="1854200">
                <a:moveTo>
                  <a:pt x="50800" y="0"/>
                </a:moveTo>
                <a:lnTo>
                  <a:pt x="7391408" y="0"/>
                </a:lnTo>
                <a:cubicBezTo>
                  <a:pt x="7447516" y="0"/>
                  <a:pt x="7493000" y="45484"/>
                  <a:pt x="7493000" y="101592"/>
                </a:cubicBezTo>
                <a:lnTo>
                  <a:pt x="7493000" y="1752608"/>
                </a:lnTo>
                <a:cubicBezTo>
                  <a:pt x="7493000" y="1808716"/>
                  <a:pt x="7447516" y="1854200"/>
                  <a:pt x="7391408" y="1854200"/>
                </a:cubicBez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600075" y="4429125"/>
            <a:ext cx="57150" cy="2085975"/>
          </a:xfrm>
          <a:custGeom>
            <a:avLst/>
            <a:gdLst/>
            <a:ahLst/>
            <a:cxnLst/>
            <a:rect l="l" t="t" r="r" b="b"/>
            <a:pathLst>
              <a:path w="50800" h="1854200">
                <a:moveTo>
                  <a:pt x="50800" y="0"/>
                </a:moveTo>
                <a:lnTo>
                  <a:pt x="50800" y="0"/>
                </a:lnTo>
                <a:lnTo>
                  <a:pt x="50800" y="1854200"/>
                </a:ln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19" name="Shape 17"/>
          <p:cNvSpPr/>
          <p:nvPr/>
        </p:nvSpPr>
        <p:spPr>
          <a:xfrm>
            <a:off x="857250" y="4657725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20" name="Text 18"/>
          <p:cNvSpPr/>
          <p:nvPr/>
        </p:nvSpPr>
        <p:spPr>
          <a:xfrm>
            <a:off x="785813" y="4657725"/>
            <a:ext cx="8286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28700">
              <a:lnSpc>
                <a:spcPct val="120000"/>
              </a:lnSpc>
            </a:pPr>
            <a:r>
              <a:rPr lang="en-US" sz="27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771650" y="4657725"/>
            <a:ext cx="717232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20000"/>
              </a:lnSpc>
            </a:pPr>
            <a:r>
              <a:rPr lang="en-US" sz="2700" b="1" dirty="0">
                <a:solidFill>
                  <a:srgbClr val="2C3E5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Potential Biological Mechanisms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771650" y="5172075"/>
            <a:ext cx="7143750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40000"/>
              </a:lnSpc>
            </a:pPr>
            <a:r>
              <a:rPr lang="en-US" sz="2025" dirty="0">
                <a:solidFill>
                  <a:srgbClr val="343A4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What are the potential mechanisms linking sarcopenic obesity to dementia risk? Consider roles of adipokines, myokines, and inflammation.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9286875" y="4429125"/>
            <a:ext cx="8429625" cy="2085975"/>
          </a:xfrm>
          <a:custGeom>
            <a:avLst/>
            <a:gdLst/>
            <a:ahLst/>
            <a:cxnLst/>
            <a:rect l="l" t="t" r="r" b="b"/>
            <a:pathLst>
              <a:path w="7493000" h="1854200">
                <a:moveTo>
                  <a:pt x="50800" y="0"/>
                </a:moveTo>
                <a:lnTo>
                  <a:pt x="7391408" y="0"/>
                </a:lnTo>
                <a:cubicBezTo>
                  <a:pt x="7447516" y="0"/>
                  <a:pt x="7493000" y="45484"/>
                  <a:pt x="7493000" y="101592"/>
                </a:cubicBezTo>
                <a:lnTo>
                  <a:pt x="7493000" y="1752608"/>
                </a:lnTo>
                <a:cubicBezTo>
                  <a:pt x="7493000" y="1808716"/>
                  <a:pt x="7447516" y="1854200"/>
                  <a:pt x="7391408" y="1854200"/>
                </a:cubicBez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9286875" y="4429125"/>
            <a:ext cx="57150" cy="2085975"/>
          </a:xfrm>
          <a:custGeom>
            <a:avLst/>
            <a:gdLst/>
            <a:ahLst/>
            <a:cxnLst/>
            <a:rect l="l" t="t" r="r" b="b"/>
            <a:pathLst>
              <a:path w="50800" h="1854200">
                <a:moveTo>
                  <a:pt x="50800" y="0"/>
                </a:moveTo>
                <a:lnTo>
                  <a:pt x="50800" y="0"/>
                </a:lnTo>
                <a:lnTo>
                  <a:pt x="50800" y="1854200"/>
                </a:ln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3E50"/>
          </a:solidFill>
          <a:ln/>
        </p:spPr>
      </p:sp>
      <p:sp>
        <p:nvSpPr>
          <p:cNvPr id="25" name="Shape 23"/>
          <p:cNvSpPr/>
          <p:nvPr/>
        </p:nvSpPr>
        <p:spPr>
          <a:xfrm>
            <a:off x="9544050" y="4843463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3E50"/>
          </a:solidFill>
          <a:ln/>
        </p:spPr>
      </p:sp>
      <p:sp>
        <p:nvSpPr>
          <p:cNvPr id="26" name="Text 24"/>
          <p:cNvSpPr/>
          <p:nvPr/>
        </p:nvSpPr>
        <p:spPr>
          <a:xfrm>
            <a:off x="9472613" y="4843463"/>
            <a:ext cx="8286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28700">
              <a:lnSpc>
                <a:spcPct val="120000"/>
              </a:lnSpc>
            </a:pPr>
            <a:r>
              <a:rPr lang="en-US" sz="27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0458450" y="4843463"/>
            <a:ext cx="717232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20000"/>
              </a:lnSpc>
            </a:pPr>
            <a:r>
              <a:rPr lang="en-US" sz="2700" b="1" dirty="0">
                <a:solidFill>
                  <a:srgbClr val="2C3E5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Importance of Muscle Mass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0458450" y="5357813"/>
            <a:ext cx="71437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40000"/>
              </a:lnSpc>
            </a:pPr>
            <a:r>
              <a:rPr lang="en-US" sz="2025" dirty="0">
                <a:solidFill>
                  <a:srgbClr val="343A4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Why is maintaining muscle mass important for cognitive health? How might myokines like irisin protect against dementia?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657225" y="6743700"/>
            <a:ext cx="8429625" cy="2486025"/>
          </a:xfrm>
          <a:custGeom>
            <a:avLst/>
            <a:gdLst/>
            <a:ahLst/>
            <a:cxnLst/>
            <a:rect l="l" t="t" r="r" b="b"/>
            <a:pathLst>
              <a:path w="7493000" h="1854200">
                <a:moveTo>
                  <a:pt x="50800" y="0"/>
                </a:moveTo>
                <a:lnTo>
                  <a:pt x="7391408" y="0"/>
                </a:lnTo>
                <a:cubicBezTo>
                  <a:pt x="7447516" y="0"/>
                  <a:pt x="7493000" y="45484"/>
                  <a:pt x="7493000" y="101592"/>
                </a:cubicBezTo>
                <a:lnTo>
                  <a:pt x="7493000" y="1752608"/>
                </a:lnTo>
                <a:cubicBezTo>
                  <a:pt x="7493000" y="1808716"/>
                  <a:pt x="7447516" y="1854200"/>
                  <a:pt x="7391408" y="1854200"/>
                </a:cubicBez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571500" y="6743700"/>
            <a:ext cx="57150" cy="2085975"/>
          </a:xfrm>
          <a:custGeom>
            <a:avLst/>
            <a:gdLst/>
            <a:ahLst/>
            <a:cxnLst/>
            <a:rect l="l" t="t" r="r" b="b"/>
            <a:pathLst>
              <a:path w="50800" h="1854200">
                <a:moveTo>
                  <a:pt x="50800" y="0"/>
                </a:moveTo>
                <a:lnTo>
                  <a:pt x="50800" y="0"/>
                </a:lnTo>
                <a:lnTo>
                  <a:pt x="50800" y="1854200"/>
                </a:lnTo>
                <a:lnTo>
                  <a:pt x="50800" y="1854200"/>
                </a:lnTo>
                <a:cubicBezTo>
                  <a:pt x="22763" y="1854200"/>
                  <a:pt x="0" y="1831437"/>
                  <a:pt x="0" y="180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31" name="Shape 29"/>
          <p:cNvSpPr/>
          <p:nvPr/>
        </p:nvSpPr>
        <p:spPr>
          <a:xfrm>
            <a:off x="914400" y="6958013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4442"/>
          </a:solidFill>
          <a:ln/>
        </p:spPr>
      </p:sp>
      <p:sp>
        <p:nvSpPr>
          <p:cNvPr id="32" name="Text 30"/>
          <p:cNvSpPr/>
          <p:nvPr/>
        </p:nvSpPr>
        <p:spPr>
          <a:xfrm>
            <a:off x="842963" y="6958013"/>
            <a:ext cx="8286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28700">
              <a:lnSpc>
                <a:spcPct val="120000"/>
              </a:lnSpc>
            </a:pPr>
            <a:r>
              <a:rPr lang="en-US" sz="27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1857375" y="7100888"/>
            <a:ext cx="717232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20000"/>
              </a:lnSpc>
            </a:pPr>
            <a:r>
              <a:rPr lang="en-US" sz="2700" b="1" dirty="0">
                <a:solidFill>
                  <a:srgbClr val="2C3E5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Public Health Implications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1614488" y="7600946"/>
            <a:ext cx="7143750" cy="1228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40000"/>
              </a:lnSpc>
            </a:pPr>
            <a:r>
              <a:rPr lang="en-US" sz="2025" dirty="0">
                <a:solidFill>
                  <a:srgbClr val="343A4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What public health interventions could target sarcopenic obesity? How might this change current dementia prevention guidelines?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885825" y="9486900"/>
            <a:ext cx="257175" cy="3429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74367" y="228600"/>
                </a:moveTo>
                <a:cubicBezTo>
                  <a:pt x="178713" y="215325"/>
                  <a:pt x="187404" y="203299"/>
                  <a:pt x="197227" y="192941"/>
                </a:cubicBezTo>
                <a:cubicBezTo>
                  <a:pt x="216694" y="172462"/>
                  <a:pt x="228600" y="144780"/>
                  <a:pt x="228600" y="114300"/>
                </a:cubicBezTo>
                <a:cubicBezTo>
                  <a:pt x="228600" y="51197"/>
                  <a:pt x="177403" y="0"/>
                  <a:pt x="114300" y="0"/>
                </a:cubicBezTo>
                <a:cubicBezTo>
                  <a:pt x="51197" y="0"/>
                  <a:pt x="0" y="51197"/>
                  <a:pt x="0" y="114300"/>
                </a:cubicBezTo>
                <a:cubicBezTo>
                  <a:pt x="0" y="144780"/>
                  <a:pt x="11906" y="172462"/>
                  <a:pt x="31373" y="192941"/>
                </a:cubicBezTo>
                <a:cubicBezTo>
                  <a:pt x="41196" y="203299"/>
                  <a:pt x="49947" y="215325"/>
                  <a:pt x="54233" y="228600"/>
                </a:cubicBezTo>
                <a:lnTo>
                  <a:pt x="174308" y="228600"/>
                </a:lnTo>
                <a:close/>
                <a:moveTo>
                  <a:pt x="171450" y="257175"/>
                </a:moveTo>
                <a:lnTo>
                  <a:pt x="57150" y="257175"/>
                </a:lnTo>
                <a:lnTo>
                  <a:pt x="57150" y="266700"/>
                </a:lnTo>
                <a:cubicBezTo>
                  <a:pt x="57150" y="293013"/>
                  <a:pt x="78462" y="314325"/>
                  <a:pt x="104775" y="314325"/>
                </a:cubicBezTo>
                <a:lnTo>
                  <a:pt x="123825" y="314325"/>
                </a:lnTo>
                <a:cubicBezTo>
                  <a:pt x="150138" y="314325"/>
                  <a:pt x="171450" y="293013"/>
                  <a:pt x="171450" y="266700"/>
                </a:cubicBezTo>
                <a:lnTo>
                  <a:pt x="171450" y="257175"/>
                </a:lnTo>
                <a:close/>
                <a:moveTo>
                  <a:pt x="109537" y="66675"/>
                </a:moveTo>
                <a:cubicBezTo>
                  <a:pt x="85844" y="66675"/>
                  <a:pt x="66675" y="85844"/>
                  <a:pt x="66675" y="109537"/>
                </a:cubicBezTo>
                <a:cubicBezTo>
                  <a:pt x="66675" y="117455"/>
                  <a:pt x="60305" y="123825"/>
                  <a:pt x="52388" y="123825"/>
                </a:cubicBezTo>
                <a:cubicBezTo>
                  <a:pt x="44470" y="123825"/>
                  <a:pt x="38100" y="117455"/>
                  <a:pt x="38100" y="109537"/>
                </a:cubicBezTo>
                <a:cubicBezTo>
                  <a:pt x="38100" y="70068"/>
                  <a:pt x="70068" y="38100"/>
                  <a:pt x="109537" y="38100"/>
                </a:cubicBezTo>
                <a:cubicBezTo>
                  <a:pt x="117455" y="38100"/>
                  <a:pt x="123825" y="44470"/>
                  <a:pt x="123825" y="52388"/>
                </a:cubicBezTo>
                <a:cubicBezTo>
                  <a:pt x="123825" y="60305"/>
                  <a:pt x="117455" y="66675"/>
                  <a:pt x="109537" y="666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6" name="Text 34"/>
          <p:cNvSpPr/>
          <p:nvPr/>
        </p:nvSpPr>
        <p:spPr>
          <a:xfrm>
            <a:off x="1400175" y="9286875"/>
            <a:ext cx="952976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30000"/>
              </a:lnSpc>
            </a:pPr>
            <a:r>
              <a:rPr lang="en-US" sz="2025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Application Challenge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1400175" y="9686925"/>
            <a:ext cx="952976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28700">
              <a:lnSpc>
                <a:spcPct val="130000"/>
              </a:lnSpc>
            </a:pPr>
            <a:r>
              <a:rPr lang="en-US" sz="2025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How could you apply these findings in your own work or community to help prevent dementia?</a:t>
            </a:r>
            <a:endParaRPr lang="en-US" sz="2025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421580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D9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740" y="0"/>
            <a:ext cx="11371835" cy="10345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8519160"/>
            <a:ext cx="7863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Arial Black" panose="020B0A040201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9989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5e-f562-8902-8000-0000dae7a74a.png?kimi-sig=6-XvHCAz19ZanByluMgl_gvhXgGH4qiKHKamV_PGpN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04118" y="9435853"/>
            <a:ext cx="1271587" cy="837473"/>
          </a:xfrm>
          <a:prstGeom prst="rect">
            <a:avLst/>
          </a:prstGeom>
          <a:solidFill>
            <a:srgbClr val="EAF2F4"/>
          </a:solidFill>
          <a:ln>
            <a:solidFill>
              <a:srgbClr val="ECF1F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3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26-01-04-13:53:35-d5d00nsupvnue3g87o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930" y="0"/>
            <a:ext cx="9646070" cy="9625292"/>
          </a:xfrm>
          <a:prstGeom prst="rect">
            <a:avLst/>
          </a:prstGeom>
        </p:spPr>
      </p:pic>
      <p:pic>
        <p:nvPicPr>
          <p:cNvPr id="3" name="Image 1" descr="https://kimi-img.moonshot.cn/pub/slides/26-01-04-13:56:04-d5d01t7aa0v09u93ar3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29700" cy="10198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464" y="9206555"/>
            <a:ext cx="1271587" cy="837473"/>
          </a:xfrm>
          <a:prstGeom prst="rect">
            <a:avLst/>
          </a:prstGeom>
          <a:solidFill>
            <a:srgbClr val="EAF2F4"/>
          </a:solidFill>
          <a:ln>
            <a:solidFill>
              <a:srgbClr val="ECF1F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8515350" y="9449527"/>
            <a:ext cx="9772650" cy="837473"/>
          </a:xfrm>
          <a:prstGeom prst="rect">
            <a:avLst/>
          </a:prstGeom>
          <a:solidFill>
            <a:srgbClr val="F1F5F8"/>
          </a:solidFill>
          <a:ln>
            <a:solidFill>
              <a:srgbClr val="ECF1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5a-f7e2-8ae1-8000-00009506ef91.png?kimi-sig=bka1urrrlqRxuzbUhULtnc19EjoRJd7IEaQtSWPGsO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423208"/>
            <a:ext cx="1271587" cy="837473"/>
          </a:xfrm>
          <a:prstGeom prst="rect">
            <a:avLst/>
          </a:prstGeom>
          <a:solidFill>
            <a:srgbClr val="F2F8F8"/>
          </a:solidFill>
          <a:ln>
            <a:solidFill>
              <a:srgbClr val="ECF1F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5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64-cf02-8eda-8000-0000ced94576.png?kimi-sig=r3TvdqZItQS31p0eNvzSNAMhch_-KGBzq_Q9XrVnRi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https://kimi-img.moonshot.cn/pub/slides/26-01-04-13:50:06-d5cvv3l4335dt1tiocv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3238" y="1838295"/>
            <a:ext cx="8845682" cy="79716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8288000" cy="457200"/>
          </a:xfrm>
          <a:prstGeom prst="rect">
            <a:avLst/>
          </a:prstGeom>
          <a:solidFill>
            <a:srgbClr val="ECF0F3"/>
          </a:solidFill>
          <a:ln>
            <a:solidFill>
              <a:srgbClr val="ECF1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918807" y="9391197"/>
            <a:ext cx="1271587" cy="837473"/>
          </a:xfrm>
          <a:prstGeom prst="rect">
            <a:avLst/>
          </a:prstGeom>
          <a:solidFill>
            <a:srgbClr val="F1F5F8"/>
          </a:solidFill>
          <a:ln>
            <a:solidFill>
              <a:srgbClr val="ECF1F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6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5a-93d2-8ca5-8000-000073173bfe.png?kimi-sig=0vl3xDGG8e-nYQM39RUl5qKtNBUUrbjrbA7iZomyHE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86985" y="9273064"/>
            <a:ext cx="854493" cy="923330"/>
          </a:xfrm>
          <a:prstGeom prst="rect">
            <a:avLst/>
          </a:prstGeom>
          <a:solidFill>
            <a:srgbClr val="EAF2F4"/>
          </a:solidFill>
          <a:ln>
            <a:solidFill>
              <a:srgbClr val="ECF1F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7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6b-7a72-807d-8000-00002a0f6873.png?kimi-sig=5hfpLTcOMRYrS9ZnuvhwO4uf_SmNyeiMTIELgkNZGO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https://kimi-img.moonshot.cn/pub/slides/26-01-05-05:34:21-d5ddpn851tqfjlq10a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16413" y="9321190"/>
            <a:ext cx="1271587" cy="837473"/>
          </a:xfrm>
          <a:prstGeom prst="rect">
            <a:avLst/>
          </a:prstGeom>
          <a:solidFill>
            <a:srgbClr val="F0F5F9"/>
          </a:solidFill>
          <a:ln>
            <a:solidFill>
              <a:srgbClr val="F0F5F9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8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68d6b-f4b2-83e9-8000-0000f99678bf.png?kimi-sig=rztBFABzonLusYMWXzJ3LFSVEFIOgtW4Qqg0KfZiRr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337" y="9321191"/>
            <a:ext cx="1271587" cy="837473"/>
          </a:xfrm>
          <a:prstGeom prst="rect">
            <a:avLst/>
          </a:prstGeom>
          <a:solidFill>
            <a:srgbClr val="F6FAF9"/>
          </a:solidFill>
          <a:ln>
            <a:solidFill>
              <a:srgbClr val="ECF1F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9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30788" y="0"/>
            <a:ext cx="414337" cy="428625"/>
          </a:xfrm>
          <a:prstGeom prst="rect">
            <a:avLst/>
          </a:prstGeom>
          <a:solidFill>
            <a:srgbClr val="F6FAF9"/>
          </a:solidFill>
          <a:ln>
            <a:solidFill>
              <a:srgbClr val="F0F5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348</Words>
  <Application>Microsoft Office PowerPoint</Application>
  <PresentationFormat>Custom</PresentationFormat>
  <Paragraphs>87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Oranienbaum</vt:lpstr>
      <vt:lpstr>Quattrocento Sans</vt:lpstr>
      <vt:lpstr>Wingdings</vt:lpstr>
      <vt:lpstr>微软雅黑</vt:lpstr>
      <vt:lpstr>Arial</vt:lpstr>
      <vt:lpstr>Calibri</vt:lpstr>
      <vt:lpstr>Liter</vt:lpstr>
      <vt:lpstr>MiSans</vt:lpstr>
      <vt:lpstr>Arial Black</vt:lpstr>
      <vt:lpstr>Custom Theme</vt:lpstr>
      <vt:lpstr>1_Custom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Sarcopenic Obesity &amp; Dementia</dc:title>
  <dc:subject>Sarcopenic Obesity &amp; Dementia</dc:subject>
  <dc:creator>Kimi</dc:creator>
  <cp:lastModifiedBy>modiriat01</cp:lastModifiedBy>
  <cp:revision>14</cp:revision>
  <dcterms:created xsi:type="dcterms:W3CDTF">2026-01-05T00:43:46Z</dcterms:created>
  <dcterms:modified xsi:type="dcterms:W3CDTF">2026-05-11T07:07:09Z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{"Label":"Sarcopenic Obesity &amp; Dementia","ContentProducer":"001191110108MACG2KBH8F10000","ProduceID":"19b68d50-4362-8c4e-8000-000072925736","ReservedCode1":"","ContentPropagator":"001191110108MACG2KBH8F20000","PropagateID":"19b68d50-4362-8c4e-8000-0000729</vt:lpwstr>
  </property>
</Properties>
</file>